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0" r:id="rId4"/>
    <p:sldId id="278" r:id="rId5"/>
    <p:sldId id="271" r:id="rId6"/>
    <p:sldId id="259" r:id="rId7"/>
    <p:sldId id="265" r:id="rId8"/>
    <p:sldId id="285" r:id="rId9"/>
    <p:sldId id="287" r:id="rId10"/>
    <p:sldId id="260" r:id="rId11"/>
    <p:sldId id="264" r:id="rId12"/>
    <p:sldId id="261" r:id="rId13"/>
    <p:sldId id="274" r:id="rId14"/>
    <p:sldId id="279" r:id="rId15"/>
    <p:sldId id="280" r:id="rId16"/>
    <p:sldId id="267" r:id="rId17"/>
    <p:sldId id="276" r:id="rId18"/>
    <p:sldId id="277" r:id="rId19"/>
    <p:sldId id="269" r:id="rId20"/>
    <p:sldId id="263" r:id="rId21"/>
  </p:sldIdLst>
  <p:sldSz cx="9144000" cy="6858000" type="screen4x3"/>
  <p:notesSz cx="6761163" cy="985678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CF39EE6-5AC6-0243-8A38-E8D11B7DFD56}">
          <p14:sldIdLst>
            <p14:sldId id="256"/>
            <p14:sldId id="257"/>
            <p14:sldId id="270"/>
            <p14:sldId id="278"/>
            <p14:sldId id="271"/>
            <p14:sldId id="259"/>
            <p14:sldId id="265"/>
            <p14:sldId id="285"/>
            <p14:sldId id="287"/>
            <p14:sldId id="260"/>
            <p14:sldId id="264"/>
            <p14:sldId id="261"/>
            <p14:sldId id="274"/>
            <p14:sldId id="279"/>
            <p14:sldId id="280"/>
            <p14:sldId id="267"/>
            <p14:sldId id="276"/>
            <p14:sldId id="277"/>
            <p14:sldId id="269"/>
            <p14:sldId id="26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4">
          <p15:clr>
            <a:srgbClr val="A4A3A4"/>
          </p15:clr>
        </p15:guide>
        <p15:guide id="2" pos="21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9900"/>
    <a:srgbClr val="B2B2B2"/>
    <a:srgbClr val="DDDDDD"/>
    <a:srgbClr val="5F5F5F"/>
    <a:srgbClr val="0E37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65338" autoAdjust="0"/>
  </p:normalViewPr>
  <p:slideViewPr>
    <p:cSldViewPr>
      <p:cViewPr varScale="1">
        <p:scale>
          <a:sx n="69" d="100"/>
          <a:sy n="69" d="100"/>
        </p:scale>
        <p:origin x="-11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2220" y="-102"/>
      </p:cViewPr>
      <p:guideLst>
        <p:guide orient="horz" pos="3104"/>
        <p:guide pos="212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4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chemeClr val="bg1"/>
                </a:solidFill>
              </a:rPr>
              <a:t>Do you know the number of apps in your company? EMEA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cat>
            <c:strRef>
              <c:f>Sheet1!$A$1:$C$1</c:f>
              <c:strCache>
                <c:ptCount val="3"/>
                <c:pt idx="0">
                  <c:v>Yes</c:v>
                </c:pt>
                <c:pt idx="1">
                  <c:v>No, but we want to</c:v>
                </c:pt>
                <c:pt idx="2">
                  <c:v>No, and we don't care</c:v>
                </c:pt>
              </c:strCache>
            </c:strRef>
          </c:cat>
          <c:val>
            <c:numRef>
              <c:f>Sheet1!$A$2:$C$2</c:f>
              <c:numCache>
                <c:formatCode>0%</c:formatCode>
                <c:ptCount val="3"/>
                <c:pt idx="0">
                  <c:v>0.1</c:v>
                </c:pt>
                <c:pt idx="1">
                  <c:v>0.79</c:v>
                </c:pt>
                <c:pt idx="2">
                  <c:v>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5333888"/>
        <c:axId val="125335424"/>
      </c:barChart>
      <c:catAx>
        <c:axId val="125333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335424"/>
        <c:crosses val="autoZero"/>
        <c:auto val="1"/>
        <c:lblAlgn val="ctr"/>
        <c:lblOffset val="100"/>
        <c:noMultiLvlLbl val="0"/>
      </c:catAx>
      <c:valAx>
        <c:axId val="125335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33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chemeClr val="bg1"/>
                </a:solidFill>
              </a:rPr>
              <a:t>Average number of cloud services in use per organisation by type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[Book1]Sheet2!$A$2</c:f>
              <c:strCache>
                <c:ptCount val="1"/>
                <c:pt idx="0">
                  <c:v>enterprise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[Book1]Sheet2!$B$1:$J$1</c:f>
              <c:strCache>
                <c:ptCount val="9"/>
                <c:pt idx="0">
                  <c:v>2013 Q3</c:v>
                </c:pt>
                <c:pt idx="1">
                  <c:v>2013 Q4</c:v>
                </c:pt>
                <c:pt idx="2">
                  <c:v>2014 Q1</c:v>
                </c:pt>
                <c:pt idx="3">
                  <c:v>2014 Q2</c:v>
                </c:pt>
                <c:pt idx="4">
                  <c:v>2014 Q3</c:v>
                </c:pt>
                <c:pt idx="5">
                  <c:v>2014 Q4</c:v>
                </c:pt>
                <c:pt idx="6">
                  <c:v>2015 Q1</c:v>
                </c:pt>
                <c:pt idx="7">
                  <c:v>2015 Q2</c:v>
                </c:pt>
                <c:pt idx="8">
                  <c:v>2015 Q3</c:v>
                </c:pt>
              </c:strCache>
            </c:strRef>
          </c:cat>
          <c:val>
            <c:numRef>
              <c:f>[Book1]Sheet2!$B$2:$J$2</c:f>
              <c:numCache>
                <c:formatCode>General</c:formatCode>
                <c:ptCount val="9"/>
                <c:pt idx="0">
                  <c:v>397</c:v>
                </c:pt>
                <c:pt idx="1">
                  <c:v>457</c:v>
                </c:pt>
                <c:pt idx="2">
                  <c:v>548</c:v>
                </c:pt>
                <c:pt idx="3">
                  <c:v>529</c:v>
                </c:pt>
                <c:pt idx="4">
                  <c:v>605</c:v>
                </c:pt>
                <c:pt idx="5">
                  <c:v>638</c:v>
                </c:pt>
                <c:pt idx="6">
                  <c:v>665</c:v>
                </c:pt>
                <c:pt idx="7">
                  <c:v>774</c:v>
                </c:pt>
                <c:pt idx="8">
                  <c:v>841</c:v>
                </c:pt>
              </c:numCache>
            </c:numRef>
          </c:val>
        </c:ser>
        <c:ser>
          <c:idx val="1"/>
          <c:order val="1"/>
          <c:tx>
            <c:strRef>
              <c:f>[Book1]Sheet2!$A$3</c:f>
              <c:strCache>
                <c:ptCount val="1"/>
                <c:pt idx="0">
                  <c:v>consumer</c:v>
                </c:pt>
              </c:strCache>
            </c:strRef>
          </c:tx>
          <c:spPr>
            <a:solidFill>
              <a:srgbClr val="FF9933"/>
            </a:solidFill>
            <a:ln>
              <a:noFill/>
            </a:ln>
            <a:effectLst/>
          </c:spPr>
          <c:invertIfNegative val="0"/>
          <c:cat>
            <c:strRef>
              <c:f>[Book1]Sheet2!$B$1:$J$1</c:f>
              <c:strCache>
                <c:ptCount val="9"/>
                <c:pt idx="0">
                  <c:v>2013 Q3</c:v>
                </c:pt>
                <c:pt idx="1">
                  <c:v>2013 Q4</c:v>
                </c:pt>
                <c:pt idx="2">
                  <c:v>2014 Q1</c:v>
                </c:pt>
                <c:pt idx="3">
                  <c:v>2014 Q2</c:v>
                </c:pt>
                <c:pt idx="4">
                  <c:v>2014 Q3</c:v>
                </c:pt>
                <c:pt idx="5">
                  <c:v>2014 Q4</c:v>
                </c:pt>
                <c:pt idx="6">
                  <c:v>2015 Q1</c:v>
                </c:pt>
                <c:pt idx="7">
                  <c:v>2015 Q2</c:v>
                </c:pt>
                <c:pt idx="8">
                  <c:v>2015 Q3</c:v>
                </c:pt>
              </c:strCache>
            </c:strRef>
          </c:cat>
          <c:val>
            <c:numRef>
              <c:f>[Book1]Sheet2!$B$3:$J$3</c:f>
              <c:numCache>
                <c:formatCode>General</c:formatCode>
                <c:ptCount val="9"/>
                <c:pt idx="0">
                  <c:v>148</c:v>
                </c:pt>
                <c:pt idx="1">
                  <c:v>169</c:v>
                </c:pt>
                <c:pt idx="2">
                  <c:v>211</c:v>
                </c:pt>
                <c:pt idx="3">
                  <c:v>209</c:v>
                </c:pt>
                <c:pt idx="4">
                  <c:v>226</c:v>
                </c:pt>
                <c:pt idx="5">
                  <c:v>259</c:v>
                </c:pt>
                <c:pt idx="6">
                  <c:v>258</c:v>
                </c:pt>
                <c:pt idx="7">
                  <c:v>309</c:v>
                </c:pt>
                <c:pt idx="8">
                  <c:v>313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7476480"/>
        <c:axId val="127478016"/>
      </c:barChart>
      <c:catAx>
        <c:axId val="12747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478016"/>
        <c:crosses val="autoZero"/>
        <c:auto val="1"/>
        <c:lblAlgn val="ctr"/>
        <c:lblOffset val="100"/>
        <c:noMultiLvlLbl val="0"/>
      </c:catAx>
      <c:valAx>
        <c:axId val="127478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476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baseline="0" dirty="0" smtClean="0">
                <a:effectLst/>
              </a:rPr>
              <a:t>AVERAGE NUMBER OF CLOUD SERVICES IN</a:t>
            </a:r>
            <a:br>
              <a:rPr lang="en-GB" sz="1400" b="0" i="0" u="none" strike="noStrike" baseline="0" dirty="0" smtClean="0">
                <a:effectLst/>
              </a:rPr>
            </a:br>
            <a:r>
              <a:rPr lang="en-GB" sz="1400" b="0" i="0" u="none" strike="noStrike" baseline="0" dirty="0" smtClean="0">
                <a:effectLst/>
              </a:rPr>
              <a:t>USE PER ORGANIZATION BY CATEGORY</a:t>
            </a:r>
            <a:endParaRPr lang="en-GB" dirty="0">
              <a:solidFill>
                <a:schemeClr val="bg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Sheet3!$A$2</c:f>
              <c:strCache>
                <c:ptCount val="1"/>
                <c:pt idx="0">
                  <c:v>Collaboration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Sheet3!$B$1:$G$1</c:f>
              <c:strCache>
                <c:ptCount val="6"/>
                <c:pt idx="0">
                  <c:v>2014 Q2</c:v>
                </c:pt>
                <c:pt idx="1">
                  <c:v>2014 Q3</c:v>
                </c:pt>
                <c:pt idx="2">
                  <c:v>2014 Q4</c:v>
                </c:pt>
                <c:pt idx="3">
                  <c:v>2015 Q1</c:v>
                </c:pt>
                <c:pt idx="4">
                  <c:v>2015 Q2</c:v>
                </c:pt>
                <c:pt idx="5">
                  <c:v>2015 Q3</c:v>
                </c:pt>
              </c:strCache>
            </c:strRef>
          </c:cat>
          <c:val>
            <c:numRef>
              <c:f>Sheet3!$B$2:$G$2</c:f>
              <c:numCache>
                <c:formatCode>General</c:formatCode>
                <c:ptCount val="6"/>
                <c:pt idx="0">
                  <c:v>60</c:v>
                </c:pt>
                <c:pt idx="1">
                  <c:v>100</c:v>
                </c:pt>
                <c:pt idx="2">
                  <c:v>120</c:v>
                </c:pt>
                <c:pt idx="3">
                  <c:v>150</c:v>
                </c:pt>
                <c:pt idx="4">
                  <c:v>160</c:v>
                </c:pt>
                <c:pt idx="5">
                  <c:v>174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Sheet3!$A$3</c:f>
              <c:strCache>
                <c:ptCount val="1"/>
                <c:pt idx="0">
                  <c:v>File sharing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Sheet3!$B$1:$G$1</c:f>
              <c:strCache>
                <c:ptCount val="6"/>
                <c:pt idx="0">
                  <c:v>2014 Q2</c:v>
                </c:pt>
                <c:pt idx="1">
                  <c:v>2014 Q3</c:v>
                </c:pt>
                <c:pt idx="2">
                  <c:v>2014 Q4</c:v>
                </c:pt>
                <c:pt idx="3">
                  <c:v>2015 Q1</c:v>
                </c:pt>
                <c:pt idx="4">
                  <c:v>2015 Q2</c:v>
                </c:pt>
                <c:pt idx="5">
                  <c:v>2015 Q3</c:v>
                </c:pt>
              </c:strCache>
            </c:strRef>
          </c:cat>
          <c:val>
            <c:numRef>
              <c:f>Sheet3!$B$3:$G$3</c:f>
              <c:numCache>
                <c:formatCode>General</c:formatCode>
                <c:ptCount val="6"/>
                <c:pt idx="0">
                  <c:v>23</c:v>
                </c:pt>
                <c:pt idx="1">
                  <c:v>20</c:v>
                </c:pt>
                <c:pt idx="2">
                  <c:v>34</c:v>
                </c:pt>
                <c:pt idx="3">
                  <c:v>44</c:v>
                </c:pt>
                <c:pt idx="4">
                  <c:v>50</c:v>
                </c:pt>
                <c:pt idx="5">
                  <c:v>61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Sheet3!$A$4</c:f>
              <c:strCache>
                <c:ptCount val="1"/>
                <c:pt idx="0">
                  <c:v>Development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Sheet3!$B$1:$G$1</c:f>
              <c:strCache>
                <c:ptCount val="6"/>
                <c:pt idx="0">
                  <c:v>2014 Q2</c:v>
                </c:pt>
                <c:pt idx="1">
                  <c:v>2014 Q3</c:v>
                </c:pt>
                <c:pt idx="2">
                  <c:v>2014 Q4</c:v>
                </c:pt>
                <c:pt idx="3">
                  <c:v>2015 Q1</c:v>
                </c:pt>
                <c:pt idx="4">
                  <c:v>2015 Q2</c:v>
                </c:pt>
                <c:pt idx="5">
                  <c:v>2015 Q3</c:v>
                </c:pt>
              </c:strCache>
            </c:strRef>
          </c:cat>
          <c:val>
            <c:numRef>
              <c:f>Sheet3!$B$4:$G$4</c:f>
              <c:numCache>
                <c:formatCode>General</c:formatCode>
                <c:ptCount val="6"/>
                <c:pt idx="0">
                  <c:v>22</c:v>
                </c:pt>
                <c:pt idx="1">
                  <c:v>25</c:v>
                </c:pt>
                <c:pt idx="2">
                  <c:v>44</c:v>
                </c:pt>
                <c:pt idx="3">
                  <c:v>48</c:v>
                </c:pt>
                <c:pt idx="4">
                  <c:v>54</c:v>
                </c:pt>
                <c:pt idx="5">
                  <c:v>57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Sheet3!$A$5</c:f>
              <c:strCache>
                <c:ptCount val="1"/>
                <c:pt idx="0">
                  <c:v>Content Sharing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Sheet3!$B$1:$G$1</c:f>
              <c:strCache>
                <c:ptCount val="6"/>
                <c:pt idx="0">
                  <c:v>2014 Q2</c:v>
                </c:pt>
                <c:pt idx="1">
                  <c:v>2014 Q3</c:v>
                </c:pt>
                <c:pt idx="2">
                  <c:v>2014 Q4</c:v>
                </c:pt>
                <c:pt idx="3">
                  <c:v>2015 Q1</c:v>
                </c:pt>
                <c:pt idx="4">
                  <c:v>2015 Q2</c:v>
                </c:pt>
                <c:pt idx="5">
                  <c:v>2015 Q3</c:v>
                </c:pt>
              </c:strCache>
            </c:strRef>
          </c:cat>
          <c:val>
            <c:numRef>
              <c:f>Sheet3!$B$5:$G$5</c:f>
              <c:numCache>
                <c:formatCode>General</c:formatCode>
                <c:ptCount val="6"/>
                <c:pt idx="0">
                  <c:v>36</c:v>
                </c:pt>
                <c:pt idx="1">
                  <c:v>35</c:v>
                </c:pt>
                <c:pt idx="2">
                  <c:v>32</c:v>
                </c:pt>
                <c:pt idx="3">
                  <c:v>36</c:v>
                </c:pt>
                <c:pt idx="4">
                  <c:v>40</c:v>
                </c:pt>
                <c:pt idx="5">
                  <c:v>45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Sheet3!$A$6</c:f>
              <c:strCache>
                <c:ptCount val="1"/>
                <c:pt idx="0">
                  <c:v>Social Media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Sheet3!$B$1:$G$1</c:f>
              <c:strCache>
                <c:ptCount val="6"/>
                <c:pt idx="0">
                  <c:v>2014 Q2</c:v>
                </c:pt>
                <c:pt idx="1">
                  <c:v>2014 Q3</c:v>
                </c:pt>
                <c:pt idx="2">
                  <c:v>2014 Q4</c:v>
                </c:pt>
                <c:pt idx="3">
                  <c:v>2015 Q1</c:v>
                </c:pt>
                <c:pt idx="4">
                  <c:v>2015 Q2</c:v>
                </c:pt>
                <c:pt idx="5">
                  <c:v>2015 Q3</c:v>
                </c:pt>
              </c:strCache>
            </c:strRef>
          </c:cat>
          <c:val>
            <c:numRef>
              <c:f>Sheet3!$B$6:$G$6</c:f>
              <c:numCache>
                <c:formatCode>General</c:formatCode>
                <c:ptCount val="6"/>
                <c:pt idx="0">
                  <c:v>26</c:v>
                </c:pt>
                <c:pt idx="1">
                  <c:v>26</c:v>
                </c:pt>
                <c:pt idx="2">
                  <c:v>26</c:v>
                </c:pt>
                <c:pt idx="3">
                  <c:v>30</c:v>
                </c:pt>
                <c:pt idx="4">
                  <c:v>33</c:v>
                </c:pt>
                <c:pt idx="5">
                  <c:v>35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Sheet3!$A$7</c:f>
              <c:strCache>
                <c:ptCount val="1"/>
                <c:pt idx="0">
                  <c:v>Tracking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Sheet3!$B$1:$G$1</c:f>
              <c:strCache>
                <c:ptCount val="6"/>
                <c:pt idx="0">
                  <c:v>2014 Q2</c:v>
                </c:pt>
                <c:pt idx="1">
                  <c:v>2014 Q3</c:v>
                </c:pt>
                <c:pt idx="2">
                  <c:v>2014 Q4</c:v>
                </c:pt>
                <c:pt idx="3">
                  <c:v>2015 Q1</c:v>
                </c:pt>
                <c:pt idx="4">
                  <c:v>2015 Q2</c:v>
                </c:pt>
                <c:pt idx="5">
                  <c:v>2015 Q3</c:v>
                </c:pt>
              </c:strCache>
            </c:strRef>
          </c:cat>
          <c:val>
            <c:numRef>
              <c:f>Sheet3!$B$7:$G$7</c:f>
              <c:numCache>
                <c:formatCode>General</c:formatCode>
                <c:ptCount val="6"/>
                <c:pt idx="0">
                  <c:v>27</c:v>
                </c:pt>
                <c:pt idx="1">
                  <c:v>28</c:v>
                </c:pt>
                <c:pt idx="2">
                  <c:v>28</c:v>
                </c:pt>
                <c:pt idx="3">
                  <c:v>27</c:v>
                </c:pt>
                <c:pt idx="4">
                  <c:v>28</c:v>
                </c:pt>
                <c:pt idx="5">
                  <c:v>29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Sheet3!$A$8</c:f>
              <c:strCache>
                <c:ptCount val="1"/>
                <c:pt idx="0">
                  <c:v>Business Intelligence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Sheet3!$B$1:$G$1</c:f>
              <c:strCache>
                <c:ptCount val="6"/>
                <c:pt idx="0">
                  <c:v>2014 Q2</c:v>
                </c:pt>
                <c:pt idx="1">
                  <c:v>2014 Q3</c:v>
                </c:pt>
                <c:pt idx="2">
                  <c:v>2014 Q4</c:v>
                </c:pt>
                <c:pt idx="3">
                  <c:v>2015 Q1</c:v>
                </c:pt>
                <c:pt idx="4">
                  <c:v>2015 Q2</c:v>
                </c:pt>
                <c:pt idx="5">
                  <c:v>2015 Q3</c:v>
                </c:pt>
              </c:strCache>
            </c:strRef>
          </c:cat>
          <c:val>
            <c:numRef>
              <c:f>Sheet3!$B$8:$G$8</c:f>
              <c:numCache>
                <c:formatCode>General</c:formatCode>
                <c:ptCount val="6"/>
                <c:pt idx="0">
                  <c:v>15</c:v>
                </c:pt>
                <c:pt idx="1">
                  <c:v>15</c:v>
                </c:pt>
                <c:pt idx="2">
                  <c:v>18</c:v>
                </c:pt>
                <c:pt idx="3">
                  <c:v>22</c:v>
                </c:pt>
                <c:pt idx="4">
                  <c:v>21</c:v>
                </c:pt>
                <c:pt idx="5">
                  <c:v>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551360"/>
        <c:axId val="127552896"/>
      </c:lineChart>
      <c:catAx>
        <c:axId val="127551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52896"/>
        <c:crosses val="autoZero"/>
        <c:auto val="1"/>
        <c:lblAlgn val="ctr"/>
        <c:lblOffset val="100"/>
        <c:noMultiLvlLbl val="0"/>
      </c:catAx>
      <c:valAx>
        <c:axId val="12755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551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8DF30F-7DAA-4AE2-9A77-5A5CC81BDE5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A5DC62A-EEF8-4077-8ABB-26B65D11F464}">
      <dgm:prSet phldrT="[Text]"/>
      <dgm:spPr>
        <a:xfrm>
          <a:off x="26" y="158014"/>
          <a:ext cx="2563713" cy="688371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GB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IT Management Traditionally Want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67BCEEDC-46FA-4D47-BDAB-9D4336410FD8}" type="parTrans" cxnId="{672C9A79-278B-4767-9193-C02CC447AF45}">
      <dgm:prSet/>
      <dgm:spPr/>
      <dgm:t>
        <a:bodyPr/>
        <a:lstStyle/>
        <a:p>
          <a:endParaRPr lang="en-GB"/>
        </a:p>
      </dgm:t>
    </dgm:pt>
    <dgm:pt modelId="{AABF6BF3-CB64-42C1-8627-F741C57EF9EB}" type="sibTrans" cxnId="{672C9A79-278B-4767-9193-C02CC447AF45}">
      <dgm:prSet/>
      <dgm:spPr/>
      <dgm:t>
        <a:bodyPr/>
        <a:lstStyle/>
        <a:p>
          <a:endParaRPr lang="en-GB"/>
        </a:p>
      </dgm:t>
    </dgm:pt>
    <dgm:pt modelId="{73E67460-46A9-49C3-8AF3-26653871409D}">
      <dgm:prSet phldrT="[Text]"/>
      <dgm:spPr>
        <a:xfrm>
          <a:off x="26" y="846385"/>
          <a:ext cx="2563713" cy="2195999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Control of all IT assets and information.</a:t>
          </a:r>
          <a:endParaRPr lang="en-GB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D712E158-D68A-43E6-8CC5-48553185EF76}" type="parTrans" cxnId="{50EC3C23-2C7B-4C02-A459-12477FE2A448}">
      <dgm:prSet/>
      <dgm:spPr/>
      <dgm:t>
        <a:bodyPr/>
        <a:lstStyle/>
        <a:p>
          <a:endParaRPr lang="en-GB"/>
        </a:p>
      </dgm:t>
    </dgm:pt>
    <dgm:pt modelId="{A99CBF85-10C9-48E8-95EB-0066098EDC7E}" type="sibTrans" cxnId="{50EC3C23-2C7B-4C02-A459-12477FE2A448}">
      <dgm:prSet/>
      <dgm:spPr/>
      <dgm:t>
        <a:bodyPr/>
        <a:lstStyle/>
        <a:p>
          <a:endParaRPr lang="en-GB"/>
        </a:p>
      </dgm:t>
    </dgm:pt>
    <dgm:pt modelId="{73601BD0-919D-4E92-BAFB-E4C3348C806D}">
      <dgm:prSet phldrT="[Text]"/>
      <dgm:spPr>
        <a:xfrm>
          <a:off x="26" y="846385"/>
          <a:ext cx="2563713" cy="2195999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Protect Organisation Data</a:t>
          </a:r>
          <a:endParaRPr lang="en-GB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054B377-F703-42A3-9682-D404A64099D5}" type="parTrans" cxnId="{5A1C707A-A757-495F-8D63-BD3436F9D77D}">
      <dgm:prSet/>
      <dgm:spPr/>
      <dgm:t>
        <a:bodyPr/>
        <a:lstStyle/>
        <a:p>
          <a:endParaRPr lang="en-GB"/>
        </a:p>
      </dgm:t>
    </dgm:pt>
    <dgm:pt modelId="{2F03163F-221E-4BC3-AB38-8E726404A7D9}" type="sibTrans" cxnId="{5A1C707A-A757-495F-8D63-BD3436F9D77D}">
      <dgm:prSet/>
      <dgm:spPr/>
      <dgm:t>
        <a:bodyPr/>
        <a:lstStyle/>
        <a:p>
          <a:endParaRPr lang="en-GB"/>
        </a:p>
      </dgm:t>
    </dgm:pt>
    <dgm:pt modelId="{820942DB-EF12-44C0-A1F5-5D21846A54C0}">
      <dgm:prSet phldrT="[Text]"/>
      <dgm:spPr>
        <a:xfrm>
          <a:off x="2922659" y="158014"/>
          <a:ext cx="2563713" cy="688371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GB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End Users Want</a:t>
          </a:r>
        </a:p>
      </dgm:t>
    </dgm:pt>
    <dgm:pt modelId="{8DEC1EEA-32EB-4BD4-885D-E3CCE36279E5}" type="parTrans" cxnId="{8A344D6B-5166-4862-BA87-AFFD27B6C958}">
      <dgm:prSet/>
      <dgm:spPr/>
      <dgm:t>
        <a:bodyPr/>
        <a:lstStyle/>
        <a:p>
          <a:endParaRPr lang="en-GB"/>
        </a:p>
      </dgm:t>
    </dgm:pt>
    <dgm:pt modelId="{5A93F6D9-C309-4A66-BECB-44B2D8A5021F}" type="sibTrans" cxnId="{8A344D6B-5166-4862-BA87-AFFD27B6C958}">
      <dgm:prSet/>
      <dgm:spPr/>
      <dgm:t>
        <a:bodyPr/>
        <a:lstStyle/>
        <a:p>
          <a:endParaRPr lang="en-GB"/>
        </a:p>
      </dgm:t>
    </dgm:pt>
    <dgm:pt modelId="{C24BC854-938D-4ABE-85B9-E443019BEFE6}">
      <dgm:prSet phldrT="[Text]"/>
      <dgm:spPr>
        <a:xfrm>
          <a:off x="2922659" y="846385"/>
          <a:ext cx="2563713" cy="2195999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GB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Flexible Solution</a:t>
          </a:r>
        </a:p>
      </dgm:t>
    </dgm:pt>
    <dgm:pt modelId="{85E2AE1E-4A04-4ED3-B7F6-EDCDC2E43D7C}" type="parTrans" cxnId="{184D059C-4F2A-40CD-B0D6-9F091A323827}">
      <dgm:prSet/>
      <dgm:spPr/>
      <dgm:t>
        <a:bodyPr/>
        <a:lstStyle/>
        <a:p>
          <a:endParaRPr lang="en-GB"/>
        </a:p>
      </dgm:t>
    </dgm:pt>
    <dgm:pt modelId="{53D1AC26-8A18-4478-9194-E9202FB2D98A}" type="sibTrans" cxnId="{184D059C-4F2A-40CD-B0D6-9F091A323827}">
      <dgm:prSet/>
      <dgm:spPr/>
      <dgm:t>
        <a:bodyPr/>
        <a:lstStyle/>
        <a:p>
          <a:endParaRPr lang="en-GB"/>
        </a:p>
      </dgm:t>
    </dgm:pt>
    <dgm:pt modelId="{FCCE7C6A-5883-4A9B-AED1-22AFFAC9A36F}">
      <dgm:prSet phldrT="[Text]"/>
      <dgm:spPr>
        <a:xfrm>
          <a:off x="2922659" y="846385"/>
          <a:ext cx="2563713" cy="2195999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GB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Faster Delivery</a:t>
          </a:r>
        </a:p>
      </dgm:t>
    </dgm:pt>
    <dgm:pt modelId="{2E276F96-713A-4565-B117-4366197D756F}" type="parTrans" cxnId="{CC9ED45F-0B44-43EF-9CFE-2DBB67222242}">
      <dgm:prSet/>
      <dgm:spPr/>
      <dgm:t>
        <a:bodyPr/>
        <a:lstStyle/>
        <a:p>
          <a:endParaRPr lang="en-GB"/>
        </a:p>
      </dgm:t>
    </dgm:pt>
    <dgm:pt modelId="{F3A78065-982F-4C9A-A2A7-4FE9F0F117A3}" type="sibTrans" cxnId="{CC9ED45F-0B44-43EF-9CFE-2DBB67222242}">
      <dgm:prSet/>
      <dgm:spPr/>
      <dgm:t>
        <a:bodyPr/>
        <a:lstStyle/>
        <a:p>
          <a:endParaRPr lang="en-GB"/>
        </a:p>
      </dgm:t>
    </dgm:pt>
    <dgm:pt modelId="{7B09E98A-142D-481C-891A-8FEA03C586E6}">
      <dgm:prSet phldrT="[Text]"/>
      <dgm:spPr>
        <a:xfrm>
          <a:off x="26" y="846385"/>
          <a:ext cx="2563713" cy="2195999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GB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Reduce Business Risk</a:t>
          </a:r>
          <a:endParaRPr lang="en-GB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BE2EC2D-B8EE-413D-A93D-028030CEBCB9}" type="parTrans" cxnId="{4C9EBEC3-0855-4696-9EEE-D5B53D4DDB9F}">
      <dgm:prSet/>
      <dgm:spPr/>
      <dgm:t>
        <a:bodyPr/>
        <a:lstStyle/>
        <a:p>
          <a:endParaRPr lang="en-GB"/>
        </a:p>
      </dgm:t>
    </dgm:pt>
    <dgm:pt modelId="{D3577C8A-843D-4A59-A445-84AA53A53A7B}" type="sibTrans" cxnId="{4C9EBEC3-0855-4696-9EEE-D5B53D4DDB9F}">
      <dgm:prSet/>
      <dgm:spPr/>
      <dgm:t>
        <a:bodyPr/>
        <a:lstStyle/>
        <a:p>
          <a:endParaRPr lang="en-GB"/>
        </a:p>
      </dgm:t>
    </dgm:pt>
    <dgm:pt modelId="{63934439-6236-4EE9-BCB9-87D9CCC1A99D}">
      <dgm:prSet phldrT="[Text]"/>
      <dgm:spPr>
        <a:xfrm>
          <a:off x="2922659" y="846385"/>
          <a:ext cx="2563713" cy="2195999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GB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Greater Freedom</a:t>
          </a:r>
        </a:p>
      </dgm:t>
    </dgm:pt>
    <dgm:pt modelId="{1A99AFE5-01DB-4BEA-865C-0FD6495160A4}" type="parTrans" cxnId="{E2D5C7C9-3FEA-4164-B298-3075F4696ECE}">
      <dgm:prSet/>
      <dgm:spPr/>
      <dgm:t>
        <a:bodyPr/>
        <a:lstStyle/>
        <a:p>
          <a:endParaRPr lang="en-GB"/>
        </a:p>
      </dgm:t>
    </dgm:pt>
    <dgm:pt modelId="{90439270-95BB-460E-95D6-5135F695EA76}" type="sibTrans" cxnId="{E2D5C7C9-3FEA-4164-B298-3075F4696ECE}">
      <dgm:prSet/>
      <dgm:spPr/>
      <dgm:t>
        <a:bodyPr/>
        <a:lstStyle/>
        <a:p>
          <a:endParaRPr lang="en-GB"/>
        </a:p>
      </dgm:t>
    </dgm:pt>
    <dgm:pt modelId="{0175EF21-6767-44BC-AB9E-D268B46D26DE}" type="pres">
      <dgm:prSet presAssocID="{D68DF30F-7DAA-4AE2-9A77-5A5CC81BDE5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BA5535B-CC4A-4DA6-9AB9-052D8B612E12}" type="pres">
      <dgm:prSet presAssocID="{EA5DC62A-EEF8-4077-8ABB-26B65D11F464}" presName="composite" presStyleCnt="0"/>
      <dgm:spPr/>
    </dgm:pt>
    <dgm:pt modelId="{1505B1B2-832D-4ED1-A2FF-ECE230A02C97}" type="pres">
      <dgm:prSet presAssocID="{EA5DC62A-EEF8-4077-8ABB-26B65D11F464}" presName="parTx" presStyleLbl="alignNode1" presStyleIdx="0" presStyleCnt="2" custLinFactNeighborX="-2810" custLinFactNeighborY="23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6FEE4A-2677-4ACE-A771-BB5A1A6916A7}" type="pres">
      <dgm:prSet presAssocID="{EA5DC62A-EEF8-4077-8ABB-26B65D11F464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1BB13E0-365B-4E32-851D-070DA943BEB1}" type="pres">
      <dgm:prSet presAssocID="{AABF6BF3-CB64-42C1-8627-F741C57EF9EB}" presName="space" presStyleCnt="0"/>
      <dgm:spPr/>
    </dgm:pt>
    <dgm:pt modelId="{38E70712-DACA-4DC9-83A6-613D8EB50AE2}" type="pres">
      <dgm:prSet presAssocID="{820942DB-EF12-44C0-A1F5-5D21846A54C0}" presName="composite" presStyleCnt="0"/>
      <dgm:spPr/>
    </dgm:pt>
    <dgm:pt modelId="{7CE65463-1B31-4576-B187-37CB3381823C}" type="pres">
      <dgm:prSet presAssocID="{820942DB-EF12-44C0-A1F5-5D21846A54C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5BE3C4-70A7-4D70-AFD4-8208CF37E0A1}" type="pres">
      <dgm:prSet presAssocID="{820942DB-EF12-44C0-A1F5-5D21846A54C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1127DDA-F7E8-4D99-BFCD-35D1168FDC51}" type="presOf" srcId="{FCCE7C6A-5883-4A9B-AED1-22AFFAC9A36F}" destId="{845BE3C4-70A7-4D70-AFD4-8208CF37E0A1}" srcOrd="0" destOrd="1" presId="urn:microsoft.com/office/officeart/2005/8/layout/hList1"/>
    <dgm:cxn modelId="{5A1C707A-A757-495F-8D63-BD3436F9D77D}" srcId="{EA5DC62A-EEF8-4077-8ABB-26B65D11F464}" destId="{73601BD0-919D-4E92-BAFB-E4C3348C806D}" srcOrd="1" destOrd="0" parTransId="{8054B377-F703-42A3-9682-D404A64099D5}" sibTransId="{2F03163F-221E-4BC3-AB38-8E726404A7D9}"/>
    <dgm:cxn modelId="{56D5E160-430F-48BB-80AD-798DA7AB8AC9}" type="presOf" srcId="{C24BC854-938D-4ABE-85B9-E443019BEFE6}" destId="{845BE3C4-70A7-4D70-AFD4-8208CF37E0A1}" srcOrd="0" destOrd="0" presId="urn:microsoft.com/office/officeart/2005/8/layout/hList1"/>
    <dgm:cxn modelId="{42362EB2-E901-463D-B53C-047E9EF94765}" type="presOf" srcId="{73E67460-46A9-49C3-8AF3-26653871409D}" destId="{1F6FEE4A-2677-4ACE-A771-BB5A1A6916A7}" srcOrd="0" destOrd="0" presId="urn:microsoft.com/office/officeart/2005/8/layout/hList1"/>
    <dgm:cxn modelId="{8A344D6B-5166-4862-BA87-AFFD27B6C958}" srcId="{D68DF30F-7DAA-4AE2-9A77-5A5CC81BDE57}" destId="{820942DB-EF12-44C0-A1F5-5D21846A54C0}" srcOrd="1" destOrd="0" parTransId="{8DEC1EEA-32EB-4BD4-885D-E3CCE36279E5}" sibTransId="{5A93F6D9-C309-4A66-BECB-44B2D8A5021F}"/>
    <dgm:cxn modelId="{CC9ED45F-0B44-43EF-9CFE-2DBB67222242}" srcId="{820942DB-EF12-44C0-A1F5-5D21846A54C0}" destId="{FCCE7C6A-5883-4A9B-AED1-22AFFAC9A36F}" srcOrd="1" destOrd="0" parTransId="{2E276F96-713A-4565-B117-4366197D756F}" sibTransId="{F3A78065-982F-4C9A-A2A7-4FE9F0F117A3}"/>
    <dgm:cxn modelId="{FB488867-BB80-471A-BB45-0FB696343AED}" type="presOf" srcId="{63934439-6236-4EE9-BCB9-87D9CCC1A99D}" destId="{845BE3C4-70A7-4D70-AFD4-8208CF37E0A1}" srcOrd="0" destOrd="2" presId="urn:microsoft.com/office/officeart/2005/8/layout/hList1"/>
    <dgm:cxn modelId="{4C9EBEC3-0855-4696-9EEE-D5B53D4DDB9F}" srcId="{EA5DC62A-EEF8-4077-8ABB-26B65D11F464}" destId="{7B09E98A-142D-481C-891A-8FEA03C586E6}" srcOrd="2" destOrd="0" parTransId="{8BE2EC2D-B8EE-413D-A93D-028030CEBCB9}" sibTransId="{D3577C8A-843D-4A59-A445-84AA53A53A7B}"/>
    <dgm:cxn modelId="{1316B77B-35A6-4C3F-BDAC-5F47618C3ADE}" type="presOf" srcId="{EA5DC62A-EEF8-4077-8ABB-26B65D11F464}" destId="{1505B1B2-832D-4ED1-A2FF-ECE230A02C97}" srcOrd="0" destOrd="0" presId="urn:microsoft.com/office/officeart/2005/8/layout/hList1"/>
    <dgm:cxn modelId="{CD1F2893-C4CF-47AA-9B6F-1DCB685574D8}" type="presOf" srcId="{820942DB-EF12-44C0-A1F5-5D21846A54C0}" destId="{7CE65463-1B31-4576-B187-37CB3381823C}" srcOrd="0" destOrd="0" presId="urn:microsoft.com/office/officeart/2005/8/layout/hList1"/>
    <dgm:cxn modelId="{672C9A79-278B-4767-9193-C02CC447AF45}" srcId="{D68DF30F-7DAA-4AE2-9A77-5A5CC81BDE57}" destId="{EA5DC62A-EEF8-4077-8ABB-26B65D11F464}" srcOrd="0" destOrd="0" parTransId="{67BCEEDC-46FA-4D47-BDAB-9D4336410FD8}" sibTransId="{AABF6BF3-CB64-42C1-8627-F741C57EF9EB}"/>
    <dgm:cxn modelId="{965A4D4A-7E04-4169-8465-90292DCA97A9}" type="presOf" srcId="{7B09E98A-142D-481C-891A-8FEA03C586E6}" destId="{1F6FEE4A-2677-4ACE-A771-BB5A1A6916A7}" srcOrd="0" destOrd="2" presId="urn:microsoft.com/office/officeart/2005/8/layout/hList1"/>
    <dgm:cxn modelId="{184D059C-4F2A-40CD-B0D6-9F091A323827}" srcId="{820942DB-EF12-44C0-A1F5-5D21846A54C0}" destId="{C24BC854-938D-4ABE-85B9-E443019BEFE6}" srcOrd="0" destOrd="0" parTransId="{85E2AE1E-4A04-4ED3-B7F6-EDCDC2E43D7C}" sibTransId="{53D1AC26-8A18-4478-9194-E9202FB2D98A}"/>
    <dgm:cxn modelId="{1DBBDDAF-4C21-4558-BABE-A218B1155EB8}" type="presOf" srcId="{73601BD0-919D-4E92-BAFB-E4C3348C806D}" destId="{1F6FEE4A-2677-4ACE-A771-BB5A1A6916A7}" srcOrd="0" destOrd="1" presId="urn:microsoft.com/office/officeart/2005/8/layout/hList1"/>
    <dgm:cxn modelId="{50EC3C23-2C7B-4C02-A459-12477FE2A448}" srcId="{EA5DC62A-EEF8-4077-8ABB-26B65D11F464}" destId="{73E67460-46A9-49C3-8AF3-26653871409D}" srcOrd="0" destOrd="0" parTransId="{D712E158-D68A-43E6-8CC5-48553185EF76}" sibTransId="{A99CBF85-10C9-48E8-95EB-0066098EDC7E}"/>
    <dgm:cxn modelId="{DADAEA65-40B5-46F8-825B-7ACB61397F45}" type="presOf" srcId="{D68DF30F-7DAA-4AE2-9A77-5A5CC81BDE57}" destId="{0175EF21-6767-44BC-AB9E-D268B46D26DE}" srcOrd="0" destOrd="0" presId="urn:microsoft.com/office/officeart/2005/8/layout/hList1"/>
    <dgm:cxn modelId="{E2D5C7C9-3FEA-4164-B298-3075F4696ECE}" srcId="{820942DB-EF12-44C0-A1F5-5D21846A54C0}" destId="{63934439-6236-4EE9-BCB9-87D9CCC1A99D}" srcOrd="2" destOrd="0" parTransId="{1A99AFE5-01DB-4BEA-865C-0FD6495160A4}" sibTransId="{90439270-95BB-460E-95D6-5135F695EA76}"/>
    <dgm:cxn modelId="{6F2D38F8-D464-4C28-984D-D43C8C5805B0}" type="presParOf" srcId="{0175EF21-6767-44BC-AB9E-D268B46D26DE}" destId="{DBA5535B-CC4A-4DA6-9AB9-052D8B612E12}" srcOrd="0" destOrd="0" presId="urn:microsoft.com/office/officeart/2005/8/layout/hList1"/>
    <dgm:cxn modelId="{AAAA7099-3C12-41B5-9BCC-57579A451584}" type="presParOf" srcId="{DBA5535B-CC4A-4DA6-9AB9-052D8B612E12}" destId="{1505B1B2-832D-4ED1-A2FF-ECE230A02C97}" srcOrd="0" destOrd="0" presId="urn:microsoft.com/office/officeart/2005/8/layout/hList1"/>
    <dgm:cxn modelId="{6B9DE22F-29E3-4929-85B9-140B1DA72543}" type="presParOf" srcId="{DBA5535B-CC4A-4DA6-9AB9-052D8B612E12}" destId="{1F6FEE4A-2677-4ACE-A771-BB5A1A6916A7}" srcOrd="1" destOrd="0" presId="urn:microsoft.com/office/officeart/2005/8/layout/hList1"/>
    <dgm:cxn modelId="{EDBEAD0D-40C2-4A9F-AF21-78B6F0C6108E}" type="presParOf" srcId="{0175EF21-6767-44BC-AB9E-D268B46D26DE}" destId="{E1BB13E0-365B-4E32-851D-070DA943BEB1}" srcOrd="1" destOrd="0" presId="urn:microsoft.com/office/officeart/2005/8/layout/hList1"/>
    <dgm:cxn modelId="{42815E11-5769-4BBF-970A-F51968E16590}" type="presParOf" srcId="{0175EF21-6767-44BC-AB9E-D268B46D26DE}" destId="{38E70712-DACA-4DC9-83A6-613D8EB50AE2}" srcOrd="2" destOrd="0" presId="urn:microsoft.com/office/officeart/2005/8/layout/hList1"/>
    <dgm:cxn modelId="{3BFDFD7C-924D-4978-993C-F224CEF6B3F5}" type="presParOf" srcId="{38E70712-DACA-4DC9-83A6-613D8EB50AE2}" destId="{7CE65463-1B31-4576-B187-37CB3381823C}" srcOrd="0" destOrd="0" presId="urn:microsoft.com/office/officeart/2005/8/layout/hList1"/>
    <dgm:cxn modelId="{D1C265C4-47E8-4AA5-AAD9-6B16665D9092}" type="presParOf" srcId="{38E70712-DACA-4DC9-83A6-613D8EB50AE2}" destId="{845BE3C4-70A7-4D70-AFD4-8208CF37E0A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5B1B2-832D-4ED1-A2FF-ECE230A02C97}">
      <dsp:nvSpPr>
        <dsp:cNvPr id="0" name=""/>
        <dsp:cNvSpPr/>
      </dsp:nvSpPr>
      <dsp:spPr>
        <a:xfrm>
          <a:off x="0" y="54621"/>
          <a:ext cx="2961047" cy="876157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IT Management Traditionally Want</a:t>
          </a:r>
          <a:endParaRPr lang="en-GB" sz="24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0" y="54621"/>
        <a:ext cx="2961047" cy="876157"/>
      </dsp:txXfrm>
    </dsp:sp>
    <dsp:sp modelId="{1F6FEE4A-2677-4ACE-A771-BB5A1A6916A7}">
      <dsp:nvSpPr>
        <dsp:cNvPr id="0" name=""/>
        <dsp:cNvSpPr/>
      </dsp:nvSpPr>
      <dsp:spPr>
        <a:xfrm>
          <a:off x="30" y="909890"/>
          <a:ext cx="2961047" cy="2832840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Control of all IT assets and information.</a:t>
          </a:r>
          <a:endParaRPr lang="en-GB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Protect Organisation Data</a:t>
          </a:r>
          <a:endParaRPr lang="en-GB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Reduce Business Risk</a:t>
          </a:r>
          <a:endParaRPr lang="en-GB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30" y="909890"/>
        <a:ext cx="2961047" cy="2832840"/>
      </dsp:txXfrm>
    </dsp:sp>
    <dsp:sp modelId="{7CE65463-1B31-4576-B187-37CB3381823C}">
      <dsp:nvSpPr>
        <dsp:cNvPr id="0" name=""/>
        <dsp:cNvSpPr/>
      </dsp:nvSpPr>
      <dsp:spPr>
        <a:xfrm>
          <a:off x="3375625" y="33733"/>
          <a:ext cx="2961047" cy="876157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End Users Want</a:t>
          </a:r>
        </a:p>
      </dsp:txBody>
      <dsp:txXfrm>
        <a:off x="3375625" y="33733"/>
        <a:ext cx="2961047" cy="876157"/>
      </dsp:txXfrm>
    </dsp:sp>
    <dsp:sp modelId="{845BE3C4-70A7-4D70-AFD4-8208CF37E0A1}">
      <dsp:nvSpPr>
        <dsp:cNvPr id="0" name=""/>
        <dsp:cNvSpPr/>
      </dsp:nvSpPr>
      <dsp:spPr>
        <a:xfrm>
          <a:off x="3375625" y="909890"/>
          <a:ext cx="2961047" cy="2832840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5B9BD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Flexible Solution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Faster Delivery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Greater Freedom</a:t>
          </a:r>
        </a:p>
      </dsp:txBody>
      <dsp:txXfrm>
        <a:off x="3375625" y="909890"/>
        <a:ext cx="2961047" cy="2832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30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6990468-86F2-4AE8-8676-1609BFBC5023}" type="datetimeFigureOut">
              <a:rPr lang="en-GB"/>
              <a:pPr/>
              <a:t>21/03/2016</a:t>
            </a:fld>
            <a:endParaRPr lang="en-GB" dirty="0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361488"/>
            <a:ext cx="29305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4E326CA-7E8E-46D7-BF75-AA8B207303EB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043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050" y="0"/>
            <a:ext cx="2930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250B21F7-7B23-44BE-B950-524103FC47E7}" type="datetimeFigureOut">
              <a:rPr lang="en-GB"/>
              <a:pPr/>
              <a:t>21/03/2016</a:t>
            </a:fld>
            <a:endParaRPr lang="en-GB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6013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305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 dirty="0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361488"/>
            <a:ext cx="29305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1D028E2-B2B3-45CC-8F5A-AFA524C7809F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42892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1160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501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0618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89932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7531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2630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26096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kern="1200" baseline="0" dirty="0" smtClean="0">
              <a:solidFill>
                <a:schemeClr val="tx1"/>
              </a:solidFill>
              <a:effectLst/>
              <a:latin typeface="Calibri" pitchFamily="34" charset="0"/>
              <a:ea typeface="+mn-ea"/>
              <a:cs typeface="+mn-cs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70697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30072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0271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85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11591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606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9758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178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82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418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085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5424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028E2-B2B3-45CC-8F5A-AFA524C7809F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890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8" name="Picture 6" descr="iStock_000004870144Medium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iStock_000004870144Medium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6699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705051"/>
            <a:ext cx="7772400" cy="1362075"/>
          </a:xfrm>
        </p:spPr>
        <p:txBody>
          <a:bodyPr anchor="ctr"/>
          <a:lstStyle>
            <a:lvl1pPr algn="ctr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04864"/>
            <a:ext cx="7772400" cy="1500187"/>
          </a:xfrm>
        </p:spPr>
        <p:txBody>
          <a:bodyPr anchor="ctr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6" descr="iStock_000004870144Medium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iStock_000004870144Medium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40"/>
            <a:ext cx="8229600" cy="9361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ctr"/>
          <a:lstStyle>
            <a:lvl1pPr marL="0" indent="0" algn="ctr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ctr"/>
          <a:lstStyle>
            <a:lvl1pPr marL="0" indent="0" algn="ctr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37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pic>
        <p:nvPicPr>
          <p:cNvPr id="8" name="Picture 7" descr="SRM White on Transparent Background - SSSC"/>
          <p:cNvPicPr>
            <a:picLocks noChangeAspect="1" noChangeArrowheads="1"/>
          </p:cNvPicPr>
          <p:nvPr userDrawn="1"/>
        </p:nvPicPr>
        <p:blipFill rotWithShape="1">
          <a:blip r:embed="rId11" cstate="print">
            <a:clrChange>
              <a:clrFrom>
                <a:srgbClr val="143663"/>
              </a:clrFrom>
              <a:clrTo>
                <a:srgbClr val="143663">
                  <a:alpha val="0"/>
                </a:srgbClr>
              </a:clrTo>
            </a:clrChange>
          </a:blip>
          <a:srcRect l="3807" t="16917" r="1055" b="15728"/>
          <a:stretch/>
        </p:blipFill>
        <p:spPr bwMode="auto">
          <a:xfrm>
            <a:off x="6651054" y="6229175"/>
            <a:ext cx="2457450" cy="58420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i="0">
          <a:solidFill>
            <a:schemeClr val="bg1"/>
          </a:solidFill>
          <a:latin typeface="Eras Medium ITC"/>
          <a:ea typeface="+mj-ea"/>
          <a:cs typeface="Eras Medium ITC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Eras Medium ITC"/>
          <a:ea typeface="+mn-ea"/>
          <a:cs typeface="Eras Medium ITC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Eras Medium ITC"/>
          <a:cs typeface="Eras Medium ITC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Eras Medium ITC"/>
          <a:cs typeface="Eras Medium ITC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Eras Medium ITC"/>
          <a:cs typeface="Eras Medium ITC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Eras Medium ITC"/>
          <a:cs typeface="Eras Medium IT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37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Chris Ince </a:t>
            </a:r>
          </a:p>
          <a:p>
            <a:r>
              <a:rPr lang="en-GB" dirty="0" smtClean="0"/>
              <a:t>ISO 27001 Lead Auditor</a:t>
            </a:r>
          </a:p>
          <a:p>
            <a:r>
              <a:rPr lang="en-GB" dirty="0" smtClean="0"/>
              <a:t>Security Risk Management Ltd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38200" y="228282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0">
                <a:solidFill>
                  <a:schemeClr val="bg1"/>
                </a:solidFill>
                <a:latin typeface="Eras Medium ITC"/>
                <a:ea typeface="+mj-ea"/>
                <a:cs typeface="Eras Medium IT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b="0" dirty="0" smtClean="0"/>
              <a:t>Risk and the </a:t>
            </a:r>
            <a:r>
              <a:rPr lang="en-GB" b="0" dirty="0"/>
              <a:t>G</a:t>
            </a:r>
            <a:r>
              <a:rPr lang="en-GB" b="0" dirty="0" smtClean="0"/>
              <a:t>rowth </a:t>
            </a:r>
            <a:r>
              <a:rPr lang="en-GB" b="0" dirty="0"/>
              <a:t>of Shadow </a:t>
            </a:r>
            <a:r>
              <a:rPr lang="en-GB" b="0" dirty="0" smtClean="0"/>
              <a:t>IT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2400" b="1" dirty="0" smtClean="0"/>
          </a:p>
          <a:p>
            <a:pPr marL="0" indent="0">
              <a:buNone/>
            </a:pPr>
            <a:r>
              <a:rPr lang="en-GB" sz="2400" b="1" dirty="0" smtClean="0"/>
              <a:t>Have you looked? </a:t>
            </a:r>
          </a:p>
          <a:p>
            <a:pPr marL="0" indent="0">
              <a:buNone/>
            </a:pPr>
            <a:r>
              <a:rPr lang="en-GB" sz="2400" b="1" dirty="0" smtClean="0"/>
              <a:t>Do you even know how to look?</a:t>
            </a:r>
          </a:p>
          <a:p>
            <a:pPr marL="0" indent="0">
              <a:buNone/>
            </a:pPr>
            <a:endParaRPr lang="en-GB" sz="2000" b="1" dirty="0" smtClean="0"/>
          </a:p>
          <a:p>
            <a:r>
              <a:rPr lang="en-GB" sz="2000" dirty="0" smtClean="0"/>
              <a:t>Have you reviewed bills with procurement or finance?</a:t>
            </a:r>
          </a:p>
          <a:p>
            <a:r>
              <a:rPr lang="en-GB" sz="2000" dirty="0" smtClean="0"/>
              <a:t>Have you made use of a network scanning and detection tool? Shadow or Cloud Discover Tool</a:t>
            </a:r>
          </a:p>
          <a:p>
            <a:r>
              <a:rPr lang="en-GB" sz="2000" dirty="0" smtClean="0"/>
              <a:t>Have you checked your firewall or proxy reports?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I’m sure we don’t have that Shadow IT stuff</a:t>
            </a:r>
            <a:r>
              <a:rPr lang="en-GB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22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297711"/>
              </p:ext>
            </p:extLst>
          </p:nvPr>
        </p:nvGraphicFramePr>
        <p:xfrm>
          <a:off x="1115616" y="1838019"/>
          <a:ext cx="6624736" cy="4255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95736" y="6094942"/>
            <a:ext cx="51845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Cloud Security Alliance - Cloud_Adoption_Practices_Priorities_Survey_Final.pdf 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Have you </a:t>
            </a:r>
            <a:r>
              <a:rPr lang="en-GB" dirty="0" smtClean="0"/>
              <a:t>looked</a:t>
            </a:r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321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3200" b="1" dirty="0" smtClean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771800" y="6154763"/>
            <a:ext cx="3456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Skyhigh Networks  Cloud Adoption Risk Report Q4 2015</a:t>
            </a:r>
            <a:endParaRPr lang="en-GB" sz="1000" dirty="0">
              <a:solidFill>
                <a:schemeClr val="bg1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5194662"/>
              </p:ext>
            </p:extLst>
          </p:nvPr>
        </p:nvGraphicFramePr>
        <p:xfrm>
          <a:off x="1259632" y="1916832"/>
          <a:ext cx="6768752" cy="4237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You’ve looked and now </a:t>
            </a:r>
            <a:r>
              <a:rPr lang="en-GB" dirty="0" smtClean="0"/>
              <a:t>know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812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3200" b="1" dirty="0" smtClean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771800" y="6154763"/>
            <a:ext cx="3456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Skyhigh Networks  Cloud Adoption Risk Report Q4 2015</a:t>
            </a:r>
            <a:endParaRPr lang="en-GB" sz="1000" dirty="0">
              <a:solidFill>
                <a:schemeClr val="bg1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0471868"/>
              </p:ext>
            </p:extLst>
          </p:nvPr>
        </p:nvGraphicFramePr>
        <p:xfrm>
          <a:off x="1259632" y="2060848"/>
          <a:ext cx="6840760" cy="3895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But what are they being used for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09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3200" b="1" dirty="0" smtClean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771800" y="6154763"/>
            <a:ext cx="3456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Skyhigh Networks  Cloud Adoption Risk Report Q4 2015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6872"/>
            <a:ext cx="9144000" cy="2862072"/>
          </a:xfrm>
          <a:prstGeom prst="rect">
            <a:avLst/>
          </a:prstGeom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Top 20 Corporate </a:t>
            </a:r>
            <a:r>
              <a:rPr lang="en-GB" dirty="0" smtClean="0"/>
              <a:t>Applications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7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3200" b="1" dirty="0" smtClean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771800" y="6154763"/>
            <a:ext cx="3456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Skyhigh Networks  Cloud Adoption Risk Report Q4 2015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008" y="2276872"/>
            <a:ext cx="9144000" cy="2824493"/>
          </a:xfrm>
          <a:prstGeom prst="rect">
            <a:avLst/>
          </a:prstGeom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Top 20 Consumer </a:t>
            </a:r>
            <a:r>
              <a:rPr lang="en-GB" dirty="0" smtClean="0"/>
              <a:t>Applications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9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Support 2FA</a:t>
            </a:r>
          </a:p>
          <a:p>
            <a:pPr lvl="1"/>
            <a:r>
              <a:rPr lang="en-GB" dirty="0" smtClean="0"/>
              <a:t>Encrypt Data at rest</a:t>
            </a:r>
          </a:p>
          <a:p>
            <a:pPr lvl="1"/>
            <a:r>
              <a:rPr lang="en-GB" dirty="0" smtClean="0"/>
              <a:t>Encrypt Data with </a:t>
            </a:r>
            <a:r>
              <a:rPr lang="en-GB" dirty="0"/>
              <a:t>c</a:t>
            </a:r>
            <a:r>
              <a:rPr lang="en-GB" dirty="0" smtClean="0"/>
              <a:t>ustomer managed keys</a:t>
            </a:r>
          </a:p>
          <a:p>
            <a:pPr lvl="1"/>
            <a:r>
              <a:rPr lang="en-GB" dirty="0" smtClean="0"/>
              <a:t>Specify customer owns data uploaded</a:t>
            </a:r>
          </a:p>
          <a:p>
            <a:pPr lvl="1"/>
            <a:r>
              <a:rPr lang="en-GB" dirty="0" smtClean="0"/>
              <a:t>Delete data immediately on account deletion</a:t>
            </a:r>
          </a:p>
          <a:p>
            <a:pPr lvl="1"/>
            <a:r>
              <a:rPr lang="en-GB" dirty="0" smtClean="0"/>
              <a:t>Commit to not share data with 3</a:t>
            </a:r>
            <a:r>
              <a:rPr lang="en-GB" baseline="30000" dirty="0" smtClean="0"/>
              <a:t>rd</a:t>
            </a:r>
            <a:r>
              <a:rPr lang="en-GB" dirty="0" smtClean="0"/>
              <a:t> parties</a:t>
            </a:r>
          </a:p>
          <a:p>
            <a:pPr lvl="1"/>
            <a:r>
              <a:rPr lang="en-GB" dirty="0" smtClean="0"/>
              <a:t>Hold data in an EU Data centre</a:t>
            </a:r>
          </a:p>
          <a:p>
            <a:pPr lvl="1"/>
            <a:r>
              <a:rPr lang="en-GB" dirty="0" smtClean="0"/>
              <a:t>Service Isolation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Getting the choice </a:t>
            </a:r>
            <a:r>
              <a:rPr lang="en-GB" dirty="0" smtClean="0"/>
              <a:t>right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70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3200" b="1" dirty="0" smtClean="0"/>
          </a:p>
          <a:p>
            <a:pPr lvl="1"/>
            <a:r>
              <a:rPr lang="en-GB" dirty="0" smtClean="0"/>
              <a:t>Understand Market</a:t>
            </a:r>
          </a:p>
          <a:p>
            <a:pPr lvl="1"/>
            <a:r>
              <a:rPr lang="en-GB" dirty="0" smtClean="0"/>
              <a:t>Functionality</a:t>
            </a:r>
          </a:p>
          <a:p>
            <a:pPr lvl="1"/>
            <a:r>
              <a:rPr lang="en-GB" dirty="0" smtClean="0"/>
              <a:t>Contracts</a:t>
            </a:r>
          </a:p>
          <a:p>
            <a:pPr lvl="1"/>
            <a:r>
              <a:rPr lang="en-GB" dirty="0" smtClean="0"/>
              <a:t>Compliance</a:t>
            </a:r>
          </a:p>
          <a:p>
            <a:pPr lvl="1"/>
            <a:r>
              <a:rPr lang="en-GB" dirty="0" smtClean="0"/>
              <a:t>Tools to Help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Keeping updated on what can be </a:t>
            </a:r>
            <a:r>
              <a:rPr lang="en-GB" dirty="0" smtClean="0"/>
              <a:t>used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45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3200" b="1" dirty="0" smtClean="0"/>
          </a:p>
          <a:p>
            <a:pPr lvl="1"/>
            <a:r>
              <a:rPr lang="en-GB" dirty="0" smtClean="0"/>
              <a:t>EU Cyber Security Directive (Early 2018)</a:t>
            </a:r>
          </a:p>
          <a:p>
            <a:pPr lvl="1"/>
            <a:r>
              <a:rPr lang="en-GB" dirty="0" smtClean="0"/>
              <a:t>EU General Data Protection Regulation (Early 2018)</a:t>
            </a:r>
          </a:p>
          <a:p>
            <a:pPr lvl="1"/>
            <a:r>
              <a:rPr lang="en-GB" dirty="0" smtClean="0"/>
              <a:t>EU-US Privacy Shield (June 2016)</a:t>
            </a:r>
          </a:p>
          <a:p>
            <a:pPr lvl="1"/>
            <a:r>
              <a:rPr lang="en-GB" dirty="0" smtClean="0"/>
              <a:t>PCI-DSS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dirty="0"/>
              <a:t>A</a:t>
            </a:r>
            <a:r>
              <a:rPr lang="en-GB" dirty="0" smtClean="0"/>
              <a:t>ll come with a cost if you get them wrong.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Regulations, Directives and </a:t>
            </a:r>
            <a:r>
              <a:rPr lang="en-GB" dirty="0" smtClean="0"/>
              <a:t>Compliance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89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3200" b="1" dirty="0"/>
          </a:p>
          <a:p>
            <a:pPr marL="0" indent="0">
              <a:buNone/>
            </a:pPr>
            <a:r>
              <a:rPr lang="en-GB" sz="2000" b="1" dirty="0" smtClean="0"/>
              <a:t>BIS and PwC </a:t>
            </a:r>
            <a:r>
              <a:rPr lang="en-GB" sz="2000" b="1" dirty="0"/>
              <a:t>Information Security Breaches Survey</a:t>
            </a:r>
          </a:p>
          <a:p>
            <a:pPr marL="0" indent="0">
              <a:buNone/>
            </a:pPr>
            <a:r>
              <a:rPr lang="en-GB" sz="2000" b="1" dirty="0" err="1" smtClean="0"/>
              <a:t>Skyhigh</a:t>
            </a:r>
            <a:r>
              <a:rPr lang="en-GB" sz="2000" b="1" dirty="0" smtClean="0"/>
              <a:t> Cloud Adoption Risk Report Q4 2015</a:t>
            </a:r>
          </a:p>
          <a:p>
            <a:pPr marL="0" indent="0">
              <a:buNone/>
            </a:pPr>
            <a:r>
              <a:rPr lang="en-GB" sz="2000" b="1" dirty="0" smtClean="0"/>
              <a:t>Bluecoat </a:t>
            </a:r>
            <a:r>
              <a:rPr lang="en-GB" sz="2000" b="1" dirty="0" err="1" smtClean="0"/>
              <a:t>Elastica</a:t>
            </a:r>
            <a:r>
              <a:rPr lang="en-GB" sz="2000" b="1" dirty="0" smtClean="0"/>
              <a:t> Shadow Data Report</a:t>
            </a:r>
          </a:p>
          <a:p>
            <a:pPr marL="0" indent="0">
              <a:buNone/>
            </a:pPr>
            <a:r>
              <a:rPr lang="en-GB" sz="2000" b="1" dirty="0" err="1" smtClean="0"/>
              <a:t>Verison</a:t>
            </a:r>
            <a:r>
              <a:rPr lang="en-GB" sz="2000" b="1" dirty="0" smtClean="0"/>
              <a:t> PCI compliance Report</a:t>
            </a:r>
          </a:p>
          <a:p>
            <a:pPr marL="0" indent="0">
              <a:buNone/>
            </a:pPr>
            <a:r>
              <a:rPr lang="en-GB" sz="2000" b="1" dirty="0" err="1" smtClean="0"/>
              <a:t>Verison</a:t>
            </a:r>
            <a:r>
              <a:rPr lang="en-GB" sz="2000" b="1" dirty="0" smtClean="0"/>
              <a:t> Data Breach report</a:t>
            </a:r>
          </a:p>
          <a:p>
            <a:pPr marL="0" indent="0">
              <a:buNone/>
            </a:pPr>
            <a:r>
              <a:rPr lang="en-GB" sz="2000" b="1" dirty="0" smtClean="0"/>
              <a:t>Cloud Security Alliance</a:t>
            </a:r>
          </a:p>
          <a:p>
            <a:pPr marL="0" indent="0">
              <a:buNone/>
            </a:pPr>
            <a:r>
              <a:rPr lang="en-GB" sz="2000" b="1" dirty="0" smtClean="0"/>
              <a:t>PCI-SCC</a:t>
            </a:r>
            <a:endParaRPr lang="en-GB" sz="2000" b="1" dirty="0"/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Useful sources of </a:t>
            </a:r>
            <a:r>
              <a:rPr lang="en-GB" dirty="0" smtClean="0"/>
              <a:t>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8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“Shadow IT is IT activity that occurs outside of IT. Shadow IT is growing in many organisations driven by consumerized technology, mobility, the availability of cloud solutions …..”</a:t>
            </a:r>
          </a:p>
          <a:p>
            <a:pPr marL="0" indent="0" algn="r">
              <a:buNone/>
            </a:pPr>
            <a:r>
              <a:rPr lang="en-GB" dirty="0" smtClean="0"/>
              <a:t>Gartner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What is Shadow IT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411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37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3386857"/>
            <a:ext cx="6400800" cy="1752600"/>
          </a:xfrm>
        </p:spPr>
        <p:txBody>
          <a:bodyPr/>
          <a:lstStyle/>
          <a:p>
            <a:r>
              <a:rPr lang="en-GB" dirty="0" smtClean="0"/>
              <a:t>Chris Ince </a:t>
            </a:r>
          </a:p>
          <a:p>
            <a:r>
              <a:rPr lang="en-GB" dirty="0" smtClean="0"/>
              <a:t>ISO 27001 Lead Auditor</a:t>
            </a:r>
          </a:p>
          <a:p>
            <a:r>
              <a:rPr lang="en-GB" dirty="0" smtClean="0"/>
              <a:t>Security Risk Management Ltd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99592" y="1916832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i="0">
                <a:solidFill>
                  <a:schemeClr val="bg1"/>
                </a:solidFill>
                <a:latin typeface="Eras Medium ITC"/>
                <a:ea typeface="+mj-ea"/>
                <a:cs typeface="Eras Medium IT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dirty="0" smtClean="0"/>
              <a:t>Thank You</a:t>
            </a:r>
          </a:p>
          <a:p>
            <a:r>
              <a:rPr lang="en-GB" dirty="0" smtClean="0"/>
              <a:t>Any Questions?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60" y="5371230"/>
            <a:ext cx="1368152" cy="6127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250" y="5317571"/>
            <a:ext cx="1080120" cy="7200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074" y="5296741"/>
            <a:ext cx="1115789" cy="7617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501" y="5296611"/>
            <a:ext cx="1143000" cy="762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137" y="5306831"/>
            <a:ext cx="1085855" cy="7415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008" y="5290988"/>
            <a:ext cx="1017428" cy="77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17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Shadow IT is not new and it’s not all about the cloud </a:t>
            </a:r>
          </a:p>
        </p:txBody>
      </p:sp>
    </p:spTree>
    <p:extLst>
      <p:ext uri="{BB962C8B-B14F-4D97-AF65-F5344CB8AC3E}">
        <p14:creationId xmlns:p14="http://schemas.microsoft.com/office/powerpoint/2010/main" val="405085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There are those that use Shadow IT… </a:t>
            </a:r>
          </a:p>
          <a:p>
            <a:pPr marL="0" indent="0" algn="r">
              <a:buNone/>
            </a:pPr>
            <a:r>
              <a:rPr lang="en-GB" dirty="0" smtClean="0"/>
              <a:t>and those that don’t know they use Shadow IT </a:t>
            </a:r>
          </a:p>
        </p:txBody>
      </p:sp>
    </p:spTree>
    <p:extLst>
      <p:ext uri="{BB962C8B-B14F-4D97-AF65-F5344CB8AC3E}">
        <p14:creationId xmlns:p14="http://schemas.microsoft.com/office/powerpoint/2010/main" val="218370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User maintained software</a:t>
            </a:r>
          </a:p>
          <a:p>
            <a:r>
              <a:rPr lang="en-GB" dirty="0" smtClean="0"/>
              <a:t>Webmail</a:t>
            </a:r>
          </a:p>
          <a:p>
            <a:r>
              <a:rPr lang="en-GB" dirty="0" smtClean="0"/>
              <a:t>Social Media</a:t>
            </a:r>
          </a:p>
          <a:p>
            <a:r>
              <a:rPr lang="en-GB" dirty="0" smtClean="0"/>
              <a:t>Employee owned hardware</a:t>
            </a:r>
          </a:p>
          <a:p>
            <a:r>
              <a:rPr lang="en-GB" dirty="0" smtClean="0"/>
              <a:t>Non-approved apps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What is Shadow IT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03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53518618"/>
              </p:ext>
            </p:extLst>
          </p:nvPr>
        </p:nvGraphicFramePr>
        <p:xfrm>
          <a:off x="1691680" y="2276872"/>
          <a:ext cx="6336704" cy="37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How and why Shadow IT exists.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375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3200" b="1" dirty="0"/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SAM </a:t>
            </a:r>
            <a:r>
              <a:rPr lang="en-GB" b="1" dirty="0" smtClean="0"/>
              <a:t>compliance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Governance and </a:t>
            </a:r>
            <a:r>
              <a:rPr lang="en-GB" b="1" dirty="0" smtClean="0"/>
              <a:t>standards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Lack of testing and change </a:t>
            </a:r>
            <a:r>
              <a:rPr lang="en-GB" b="1" dirty="0" smtClean="0"/>
              <a:t>control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Configuration management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What are the Risks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07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3200" b="1" dirty="0" smtClean="0"/>
              <a:t>Information for sale</a:t>
            </a:r>
          </a:p>
          <a:p>
            <a:pPr marL="0" indent="0">
              <a:buNone/>
            </a:pPr>
            <a:endParaRPr lang="en-GB" sz="3200" b="1" dirty="0"/>
          </a:p>
          <a:p>
            <a:pPr marL="0" indent="0">
              <a:buNone/>
            </a:pPr>
            <a:endParaRPr lang="en-GB" sz="3200" b="1" dirty="0" smtClean="0"/>
          </a:p>
          <a:p>
            <a:pPr marL="0" indent="0">
              <a:buNone/>
            </a:pPr>
            <a:endParaRPr lang="en-GB" sz="3200" b="1" dirty="0"/>
          </a:p>
          <a:p>
            <a:pPr marL="0" indent="0">
              <a:buNone/>
            </a:pPr>
            <a:endParaRPr lang="en-GB" sz="3200" b="1" dirty="0" smtClean="0"/>
          </a:p>
          <a:p>
            <a:pPr marL="0" indent="0">
              <a:buNone/>
            </a:pPr>
            <a:endParaRPr lang="en-GB" sz="3200" b="1" dirty="0"/>
          </a:p>
          <a:p>
            <a:pPr marL="0" indent="0">
              <a:buNone/>
            </a:pPr>
            <a:r>
              <a:rPr lang="en-GB" sz="2000" b="1" dirty="0" smtClean="0"/>
              <a:t>Price to access information $1</a:t>
            </a:r>
          </a:p>
          <a:p>
            <a:pPr marL="0" indent="0">
              <a:buNone/>
            </a:pPr>
            <a:r>
              <a:rPr lang="en-GB" sz="2000" b="1" dirty="0"/>
              <a:t>Source </a:t>
            </a:r>
            <a:r>
              <a:rPr lang="en-GB" sz="2000" b="1" dirty="0" smtClean="0"/>
              <a:t>relatelist.com</a:t>
            </a:r>
            <a:endParaRPr lang="en-GB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 smtClean="0"/>
              <a:t>Some examples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08920"/>
            <a:ext cx="3535680" cy="16916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184" y="3486962"/>
            <a:ext cx="4846320" cy="1790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256" y="2686608"/>
            <a:ext cx="4625340" cy="185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12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sz="2000" dirty="0" smtClean="0"/>
              <a:t>Have you engaged with the business and understood their needs?</a:t>
            </a:r>
          </a:p>
          <a:p>
            <a:r>
              <a:rPr lang="en-GB" sz="2000" dirty="0" smtClean="0"/>
              <a:t>Information Governance requirements</a:t>
            </a:r>
          </a:p>
          <a:p>
            <a:r>
              <a:rPr lang="en-GB" sz="2000" dirty="0" smtClean="0"/>
              <a:t>Security requirements</a:t>
            </a:r>
          </a:p>
          <a:p>
            <a:r>
              <a:rPr lang="en-GB" sz="2000" dirty="0" smtClean="0"/>
              <a:t>Legal Requirements</a:t>
            </a:r>
          </a:p>
          <a:p>
            <a:r>
              <a:rPr lang="en-GB" sz="2000" dirty="0" smtClean="0"/>
              <a:t>Industry requirements</a:t>
            </a:r>
          </a:p>
          <a:p>
            <a:r>
              <a:rPr lang="en-GB" sz="2000" dirty="0" smtClean="0"/>
              <a:t>Do they understand the how to use the cloud safely?</a:t>
            </a:r>
          </a:p>
          <a:p>
            <a:r>
              <a:rPr lang="en-GB" sz="2000" dirty="0" smtClean="0"/>
              <a:t>Do they understand potential risk to themselves?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8336"/>
            <a:ext cx="8229600" cy="1008112"/>
          </a:xfrm>
        </p:spPr>
        <p:txBody>
          <a:bodyPr/>
          <a:lstStyle/>
          <a:p>
            <a:r>
              <a:rPr lang="en-GB" dirty="0"/>
              <a:t>Educate users about the business risks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8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SRM Presentation Template</Template>
  <TotalTime>994</TotalTime>
  <Words>527</Words>
  <Application>Microsoft Office PowerPoint</Application>
  <PresentationFormat>On-screen Show (4:3)</PresentationFormat>
  <Paragraphs>158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 </vt:lpstr>
      <vt:lpstr>What is Shadow IT?</vt:lpstr>
      <vt:lpstr>PowerPoint Presentation</vt:lpstr>
      <vt:lpstr>PowerPoint Presentation</vt:lpstr>
      <vt:lpstr>What is Shadow IT?</vt:lpstr>
      <vt:lpstr>How and why Shadow IT exists. </vt:lpstr>
      <vt:lpstr>What are the Risks?</vt:lpstr>
      <vt:lpstr>Some examples</vt:lpstr>
      <vt:lpstr>Educate users about the business risks?</vt:lpstr>
      <vt:lpstr>I’m sure we don’t have that Shadow IT stuff!</vt:lpstr>
      <vt:lpstr>Have you looked?</vt:lpstr>
      <vt:lpstr>You’ve looked and now know</vt:lpstr>
      <vt:lpstr>But what are they being used for?</vt:lpstr>
      <vt:lpstr>Top 20 Corporate Applications</vt:lpstr>
      <vt:lpstr>Top 20 Consumer Applications</vt:lpstr>
      <vt:lpstr>Getting the choice right</vt:lpstr>
      <vt:lpstr>Keeping updated on what can be used</vt:lpstr>
      <vt:lpstr>Regulations, Directives and Compliance</vt:lpstr>
      <vt:lpstr>Useful sources of information</vt:lpstr>
      <vt:lpstr> </vt:lpstr>
    </vt:vector>
  </TitlesOfParts>
  <Company>Security Risk Management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Martin</dc:creator>
  <cp:lastModifiedBy>Graham Jordan</cp:lastModifiedBy>
  <cp:revision>106</cp:revision>
  <dcterms:created xsi:type="dcterms:W3CDTF">2016-01-21T10:42:55Z</dcterms:created>
  <dcterms:modified xsi:type="dcterms:W3CDTF">2016-03-21T11:05:36Z</dcterms:modified>
</cp:coreProperties>
</file>