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5" r:id="rId3"/>
    <p:sldId id="276" r:id="rId4"/>
    <p:sldId id="279" r:id="rId5"/>
    <p:sldId id="280" r:id="rId6"/>
    <p:sldId id="281" r:id="rId7"/>
    <p:sldId id="282" r:id="rId8"/>
    <p:sldId id="283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7266" autoAdjust="0"/>
  </p:normalViewPr>
  <p:slideViewPr>
    <p:cSldViewPr snapToGrid="0">
      <p:cViewPr varScale="1">
        <p:scale>
          <a:sx n="65" d="100"/>
          <a:sy n="65" d="100"/>
        </p:scale>
        <p:origin x="-942" y="-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D95F1-BF91-4DE4-B547-1623CE829F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0492C-3D92-4BFD-B297-068E332A0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35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0492C-3D92-4BFD-B297-068E332A02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005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1DA0C-1E40-47A9-BB42-568AFEC885C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02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0492C-3D92-4BFD-B297-068E332A02B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80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390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33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44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88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62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20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76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0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87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048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67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70EAA-4924-4036-8B58-661932408AD7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D0D00-33DC-492F-ADA5-4770B460C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672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3" y="339460"/>
            <a:ext cx="6341280" cy="1532239"/>
          </a:xfrm>
          <a:prstGeom prst="rect">
            <a:avLst/>
          </a:prstGeom>
        </p:spPr>
      </p:pic>
      <p:pic>
        <p:nvPicPr>
          <p:cNvPr id="1026" name="Picture 2" descr="C:\Users\Dave\Pictures\broken-supply-cha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781" y="1871699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29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66881"/>
            <a:ext cx="9144000" cy="51436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101222"/>
            <a:ext cx="3933163" cy="76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1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612" y="864680"/>
            <a:ext cx="9120776" cy="51306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101222"/>
            <a:ext cx="3933163" cy="94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5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550617"/>
            <a:ext cx="4978221" cy="328442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ISO Auditors</a:t>
            </a:r>
          </a:p>
          <a:p>
            <a:r>
              <a:rPr lang="en-GB" dirty="0" smtClean="0"/>
              <a:t>CERT-UK Champion for </a:t>
            </a:r>
            <a:r>
              <a:rPr lang="en-GB" dirty="0" err="1" smtClean="0"/>
              <a:t>CiSP</a:t>
            </a:r>
            <a:endParaRPr lang="en-GB" dirty="0" smtClean="0"/>
          </a:p>
          <a:p>
            <a:r>
              <a:rPr lang="en-GB" dirty="0" smtClean="0"/>
              <a:t>BCI certified </a:t>
            </a:r>
          </a:p>
          <a:p>
            <a:r>
              <a:rPr lang="en-GB" dirty="0" smtClean="0"/>
              <a:t>Lloyds Quality Gold Consultants</a:t>
            </a:r>
          </a:p>
          <a:p>
            <a:r>
              <a:rPr lang="en-GB" dirty="0" smtClean="0"/>
              <a:t>BSI &amp; ISO standard technical panels on Resilience</a:t>
            </a:r>
          </a:p>
          <a:p>
            <a:r>
              <a:rPr lang="en-GB" dirty="0" smtClean="0"/>
              <a:t>Cyber Essentials Assessors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5" descr="ENI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010" y="1882674"/>
            <a:ext cx="2560638" cy="157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Dave\Pictures\signacure-logo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2" y="6176962"/>
            <a:ext cx="1944709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256" y="4216506"/>
            <a:ext cx="1675059" cy="1684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2418" y="4216506"/>
            <a:ext cx="1714500" cy="15789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4974" y="4216506"/>
            <a:ext cx="2480525" cy="15789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9223" y="5830212"/>
            <a:ext cx="3651161" cy="1027787"/>
          </a:xfrm>
          <a:prstGeom prst="rect">
            <a:avLst/>
          </a:prstGeom>
        </p:spPr>
      </p:pic>
      <p:pic>
        <p:nvPicPr>
          <p:cNvPr id="13" name="Picture 14" descr="http://content.forum.netdna-cdn.com/sites/default/files/images/nacts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292" y="5830211"/>
            <a:ext cx="2375364" cy="89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http://www.xbordercurrents.co.uk/wp-content/uploads/2011/07/NIFCA-logo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599" y="4039942"/>
            <a:ext cx="14287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947" y="6026698"/>
            <a:ext cx="76835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 descr="http://media1.picsearch.com/is?TYCFeorHFHQf1O4K5SlnlHgPn24W58TJOUTAS0iUd8A&amp;height=12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097" y="3525161"/>
            <a:ext cx="23844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014434" y="550617"/>
            <a:ext cx="437543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ENISA Consultant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Fellow IET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UK Government Trusted Partner on EU Cyber Security Directive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GCHQ/EPSRC Cyber Research Institute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founder </a:t>
            </a:r>
            <a:endParaRPr lang="en-GB" sz="2800" dirty="0"/>
          </a:p>
        </p:txBody>
      </p:sp>
      <p:pic>
        <p:nvPicPr>
          <p:cNvPr id="19" name="Picture 10" descr="http://t2.gstatic.com/images?q=tbn:ANd9GcQpH5OWGUj3S3MOcne6ifbcC6ilyie4zldU_FPsHuEiDrGgpKK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263" y="5613194"/>
            <a:ext cx="2383162" cy="1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7660749" y="525034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i="1" dirty="0">
                <a:solidFill>
                  <a:srgbClr val="00008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LONDONDERRY GARAGE &amp; </a:t>
            </a:r>
            <a:endParaRPr lang="en-GB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i="1" dirty="0">
                <a:solidFill>
                  <a:srgbClr val="00008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XLB SERVICES</a:t>
            </a:r>
            <a:endParaRPr lang="en-GB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8836" y="5830211"/>
            <a:ext cx="3488082" cy="34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4" y="101222"/>
            <a:ext cx="3933163" cy="949657"/>
          </a:xfrm>
          <a:prstGeom prst="rect">
            <a:avLst/>
          </a:prstGeom>
        </p:spPr>
      </p:pic>
      <p:pic>
        <p:nvPicPr>
          <p:cNvPr id="1026" name="Picture 2" descr="http://joehentges.net/wp-content/uploads/2014/04/BlackSw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1643097"/>
            <a:ext cx="4991612" cy="446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9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209"/>
            <a:ext cx="3933163" cy="9496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44994" y="826002"/>
            <a:ext cx="7639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 smtClean="0"/>
              <a:t>The Impacts</a:t>
            </a:r>
            <a:endParaRPr lang="en-GB" sz="4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371599" y="1578133"/>
            <a:ext cx="89375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Repeat call attempts will inflate normal demand by 25% - 40% at peak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Pressure on the </a:t>
            </a:r>
            <a:r>
              <a:rPr lang="en-GB" sz="2400" b="1" dirty="0" err="1" smtClean="0"/>
              <a:t>eCommerce</a:t>
            </a:r>
            <a:r>
              <a:rPr lang="en-GB" sz="2400" b="1" dirty="0" smtClean="0"/>
              <a:t> functions will be overwhelming causing them to crash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Manual backlogs awaiting batch processing will mount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The ICO will be informed and as time goes on Councillors, MPs, Trustees and Governors will be regularly asking questions in the media, </a:t>
            </a:r>
            <a:r>
              <a:rPr lang="en-GB" sz="2400" b="1" dirty="0" err="1" smtClean="0"/>
              <a:t>alongwith</a:t>
            </a:r>
            <a:r>
              <a:rPr lang="en-GB" sz="2400" b="1" dirty="0" smtClean="0"/>
              <a:t> security experts!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If listed, a share price drop of circa 20%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063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3" y="101222"/>
            <a:ext cx="3933163" cy="9496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44994" y="826002"/>
            <a:ext cx="7639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 smtClean="0"/>
              <a:t>The Cost Impacts</a:t>
            </a:r>
            <a:endParaRPr lang="en-GB" sz="4000" b="1" u="sng" dirty="0"/>
          </a:p>
        </p:txBody>
      </p:sp>
      <p:pic>
        <p:nvPicPr>
          <p:cNvPr id="2" name="Picture 2" descr="C:\Users\Dave\Pictures\cloudandpc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367" y="3362688"/>
            <a:ext cx="4866933" cy="293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3677" y="2153265"/>
            <a:ext cx="66662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Response costs of £100 - £120 a record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500k records   =   £60m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Fines </a:t>
            </a:r>
            <a:r>
              <a:rPr lang="en-GB" sz="2400" b="1" dirty="0" err="1" smtClean="0"/>
              <a:t>upto</a:t>
            </a:r>
            <a:r>
              <a:rPr lang="en-GB" sz="2400" b="1" dirty="0" smtClean="0"/>
              <a:t> £10m  for Cat 2 indiscretions (GDPR)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Possible tighter regulations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Select Committee appearances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3513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3" y="101222"/>
            <a:ext cx="3933163" cy="949657"/>
          </a:xfrm>
          <a:prstGeom prst="rect">
            <a:avLst/>
          </a:prstGeom>
        </p:spPr>
      </p:pic>
      <p:sp>
        <p:nvSpPr>
          <p:cNvPr id="2" name="AutoShape 2" descr="Image result for son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Image result for son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6" descr="Image result for the interview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368" y="1275735"/>
            <a:ext cx="4603340" cy="279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1275735"/>
            <a:ext cx="4190283" cy="279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0375" y="4527755"/>
            <a:ext cx="40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Sony CEO – Michael Lynton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5353665"/>
            <a:ext cx="6872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“they tried to burn the house down”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7518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3" y="101222"/>
            <a:ext cx="3933163" cy="94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5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3" y="101222"/>
            <a:ext cx="3933163" cy="949657"/>
          </a:xfrm>
          <a:prstGeom prst="rect">
            <a:avLst/>
          </a:prstGeom>
        </p:spPr>
      </p:pic>
      <p:pic>
        <p:nvPicPr>
          <p:cNvPr id="4098" name="Picture 2" descr="C:\Users\Dave\Pictures\ddos_attac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20" y="1428801"/>
            <a:ext cx="6590531" cy="49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41458" y="1297858"/>
            <a:ext cx="383458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Low frequency  1Gbps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Attempts up from 3 to 4.5 per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&lt; 30mins duration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dirty="0" smtClean="0"/>
              <a:t>Continuous Monitoring is key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4100" name="Picture 4" descr="Image result for playstation xb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004" y="3900921"/>
            <a:ext cx="4453705" cy="24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9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66881"/>
            <a:ext cx="9144000" cy="51436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101222"/>
            <a:ext cx="3933163" cy="76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45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194</Words>
  <Application>Microsoft Office PowerPoint</Application>
  <PresentationFormat>Custom</PresentationFormat>
  <Paragraphs>47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Dave</cp:lastModifiedBy>
  <cp:revision>35</cp:revision>
  <dcterms:created xsi:type="dcterms:W3CDTF">2015-03-16T16:51:30Z</dcterms:created>
  <dcterms:modified xsi:type="dcterms:W3CDTF">2016-03-18T07:20:53Z</dcterms:modified>
</cp:coreProperties>
</file>